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9" r:id="rId13"/>
    <p:sldId id="270" r:id="rId14"/>
  </p:sldIdLst>
  <p:sldSz cx="18288000" cy="10287000"/>
  <p:notesSz cx="6858000" cy="9144000"/>
  <p:embeddedFontLst>
    <p:embeddedFont>
      <p:font typeface="Apricots" pitchFamily="2" charset="0"/>
      <p:regular r:id="rId15"/>
    </p:embeddedFont>
    <p:embeddedFont>
      <p:font typeface="Bricolage Grotesque Bold" panose="020B0605040402000204" pitchFamily="34" charset="0"/>
      <p:regular r:id="rId16"/>
      <p:bold r:id="rId17"/>
    </p:embeddedFont>
    <p:embeddedFont>
      <p:font typeface="Canva Sans" panose="020B0503030501040103" pitchFamily="34" charset="0"/>
      <p:regular r:id="rId18"/>
    </p:embeddedFont>
    <p:embeddedFont>
      <p:font typeface="Canva Sans Bold" panose="020B0803030501040103" pitchFamily="34" charset="0"/>
      <p:regular r:id="rId19"/>
      <p:bold r:id="rId20"/>
    </p:embeddedFont>
    <p:embeddedFont>
      <p:font typeface="Hagrid Text" pitchFamily="2" charset="0"/>
      <p:regular r:id="rId21"/>
    </p:embeddedFont>
    <p:embeddedFont>
      <p:font typeface="Hagrid Text Bold" pitchFamily="2" charset="0"/>
      <p:regular r:id="rId22"/>
      <p:bold r:id="rId23"/>
    </p:embeddedFont>
    <p:embeddedFont>
      <p:font typeface="The Seasons Bold" pitchFamily="2" charset="7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26" autoAdjust="0"/>
  </p:normalViewPr>
  <p:slideViewPr>
    <p:cSldViewPr>
      <p:cViewPr varScale="1">
        <p:scale>
          <a:sx n="80" d="100"/>
          <a:sy n="80" d="100"/>
        </p:scale>
        <p:origin x="824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DUF2isFWsqVSYhbaACYtbgcLi_YjDqpE3GLQIVgkKQg/edit#gid=69851113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3.png"/><Relationship Id="rId7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91110" y="-124055"/>
            <a:ext cx="5267555" cy="5267555"/>
          </a:xfrm>
          <a:custGeom>
            <a:avLst/>
            <a:gdLst/>
            <a:ahLst/>
            <a:cxnLst/>
            <a:rect l="l" t="t" r="r" b="b"/>
            <a:pathLst>
              <a:path w="5267555" h="5267555">
                <a:moveTo>
                  <a:pt x="0" y="0"/>
                </a:moveTo>
                <a:lnTo>
                  <a:pt x="5267555" y="0"/>
                </a:lnTo>
                <a:lnTo>
                  <a:pt x="5267555" y="5267555"/>
                </a:lnTo>
                <a:lnTo>
                  <a:pt x="0" y="5267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876445" y="-124055"/>
            <a:ext cx="5267555" cy="5267555"/>
          </a:xfrm>
          <a:custGeom>
            <a:avLst/>
            <a:gdLst/>
            <a:ahLst/>
            <a:cxnLst/>
            <a:rect l="l" t="t" r="r" b="b"/>
            <a:pathLst>
              <a:path w="5267555" h="5267555">
                <a:moveTo>
                  <a:pt x="0" y="0"/>
                </a:moveTo>
                <a:lnTo>
                  <a:pt x="5267555" y="0"/>
                </a:lnTo>
                <a:lnTo>
                  <a:pt x="5267555" y="5267555"/>
                </a:lnTo>
                <a:lnTo>
                  <a:pt x="0" y="5267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44000" y="-124055"/>
            <a:ext cx="5267555" cy="5267555"/>
          </a:xfrm>
          <a:custGeom>
            <a:avLst/>
            <a:gdLst/>
            <a:ahLst/>
            <a:cxnLst/>
            <a:rect l="l" t="t" r="r" b="b"/>
            <a:pathLst>
              <a:path w="5267555" h="5267555">
                <a:moveTo>
                  <a:pt x="0" y="0"/>
                </a:moveTo>
                <a:lnTo>
                  <a:pt x="5267555" y="0"/>
                </a:lnTo>
                <a:lnTo>
                  <a:pt x="5267555" y="5267555"/>
                </a:lnTo>
                <a:lnTo>
                  <a:pt x="0" y="5267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4411555" y="-124055"/>
            <a:ext cx="5267555" cy="5267555"/>
          </a:xfrm>
          <a:custGeom>
            <a:avLst/>
            <a:gdLst/>
            <a:ahLst/>
            <a:cxnLst/>
            <a:rect l="l" t="t" r="r" b="b"/>
            <a:pathLst>
              <a:path w="5267555" h="5267555">
                <a:moveTo>
                  <a:pt x="0" y="0"/>
                </a:moveTo>
                <a:lnTo>
                  <a:pt x="5267555" y="0"/>
                </a:lnTo>
                <a:lnTo>
                  <a:pt x="5267555" y="5267555"/>
                </a:lnTo>
                <a:lnTo>
                  <a:pt x="0" y="5267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-1391110" y="5143500"/>
            <a:ext cx="5267555" cy="5267555"/>
          </a:xfrm>
          <a:custGeom>
            <a:avLst/>
            <a:gdLst/>
            <a:ahLst/>
            <a:cxnLst/>
            <a:rect l="l" t="t" r="r" b="b"/>
            <a:pathLst>
              <a:path w="5267555" h="5267555">
                <a:moveTo>
                  <a:pt x="0" y="0"/>
                </a:moveTo>
                <a:lnTo>
                  <a:pt x="5267555" y="0"/>
                </a:lnTo>
                <a:lnTo>
                  <a:pt x="5267555" y="5267555"/>
                </a:lnTo>
                <a:lnTo>
                  <a:pt x="0" y="5267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3876445" y="5143500"/>
            <a:ext cx="5267555" cy="5267555"/>
          </a:xfrm>
          <a:custGeom>
            <a:avLst/>
            <a:gdLst/>
            <a:ahLst/>
            <a:cxnLst/>
            <a:rect l="l" t="t" r="r" b="b"/>
            <a:pathLst>
              <a:path w="5267555" h="5267555">
                <a:moveTo>
                  <a:pt x="0" y="0"/>
                </a:moveTo>
                <a:lnTo>
                  <a:pt x="5267555" y="0"/>
                </a:lnTo>
                <a:lnTo>
                  <a:pt x="5267555" y="5267555"/>
                </a:lnTo>
                <a:lnTo>
                  <a:pt x="0" y="5267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144000" y="5143500"/>
            <a:ext cx="5267555" cy="5267555"/>
          </a:xfrm>
          <a:custGeom>
            <a:avLst/>
            <a:gdLst/>
            <a:ahLst/>
            <a:cxnLst/>
            <a:rect l="l" t="t" r="r" b="b"/>
            <a:pathLst>
              <a:path w="5267555" h="5267555">
                <a:moveTo>
                  <a:pt x="0" y="0"/>
                </a:moveTo>
                <a:lnTo>
                  <a:pt x="5267555" y="0"/>
                </a:lnTo>
                <a:lnTo>
                  <a:pt x="5267555" y="5267555"/>
                </a:lnTo>
                <a:lnTo>
                  <a:pt x="0" y="5267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4411555" y="5143500"/>
            <a:ext cx="5267555" cy="5267555"/>
          </a:xfrm>
          <a:custGeom>
            <a:avLst/>
            <a:gdLst/>
            <a:ahLst/>
            <a:cxnLst/>
            <a:rect l="l" t="t" r="r" b="b"/>
            <a:pathLst>
              <a:path w="5267555" h="5267555">
                <a:moveTo>
                  <a:pt x="0" y="0"/>
                </a:moveTo>
                <a:lnTo>
                  <a:pt x="5267555" y="0"/>
                </a:lnTo>
                <a:lnTo>
                  <a:pt x="5267555" y="5267555"/>
                </a:lnTo>
                <a:lnTo>
                  <a:pt x="0" y="5267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5644542" y="3930042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1931042" y="0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-607298" y="3930042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-607298" y="-2168710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5644542" y="0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1931042" y="3930042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/>
          <p:nvPr/>
        </p:nvGrpSpPr>
        <p:grpSpPr>
          <a:xfrm>
            <a:off x="2476500" y="1571625"/>
            <a:ext cx="13335000" cy="7143750"/>
            <a:chOff x="0" y="0"/>
            <a:chExt cx="3512099" cy="188148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512099" cy="1881481"/>
            </a:xfrm>
            <a:custGeom>
              <a:avLst/>
              <a:gdLst/>
              <a:ahLst/>
              <a:cxnLst/>
              <a:rect l="l" t="t" r="r" b="b"/>
              <a:pathLst>
                <a:path w="3512099" h="1881481">
                  <a:moveTo>
                    <a:pt x="29029" y="0"/>
                  </a:moveTo>
                  <a:lnTo>
                    <a:pt x="3483070" y="0"/>
                  </a:lnTo>
                  <a:cubicBezTo>
                    <a:pt x="3499102" y="0"/>
                    <a:pt x="3512099" y="12997"/>
                    <a:pt x="3512099" y="29029"/>
                  </a:cubicBezTo>
                  <a:lnTo>
                    <a:pt x="3512099" y="1852453"/>
                  </a:lnTo>
                  <a:cubicBezTo>
                    <a:pt x="3512099" y="1868485"/>
                    <a:pt x="3499102" y="1881481"/>
                    <a:pt x="3483070" y="1881481"/>
                  </a:cubicBezTo>
                  <a:lnTo>
                    <a:pt x="29029" y="1881481"/>
                  </a:lnTo>
                  <a:cubicBezTo>
                    <a:pt x="12997" y="1881481"/>
                    <a:pt x="0" y="1868485"/>
                    <a:pt x="0" y="1852453"/>
                  </a:cubicBezTo>
                  <a:lnTo>
                    <a:pt x="0" y="29029"/>
                  </a:lnTo>
                  <a:cubicBezTo>
                    <a:pt x="0" y="12997"/>
                    <a:pt x="12997" y="0"/>
                    <a:pt x="29029" y="0"/>
                  </a:cubicBezTo>
                  <a:close/>
                </a:path>
              </a:pathLst>
            </a:custGeom>
            <a:solidFill>
              <a:srgbClr val="E4E6A4"/>
            </a:solidFill>
            <a:ln w="38100" cap="rnd">
              <a:solidFill>
                <a:srgbClr val="5D544D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76200"/>
              <a:ext cx="3512099" cy="19576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286500" y="1190625"/>
            <a:ext cx="5715000" cy="762000"/>
            <a:chOff x="0" y="0"/>
            <a:chExt cx="1505185" cy="20069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505185" cy="200691"/>
            </a:xfrm>
            <a:custGeom>
              <a:avLst/>
              <a:gdLst/>
              <a:ahLst/>
              <a:cxnLst/>
              <a:rect l="l" t="t" r="r" b="b"/>
              <a:pathLst>
                <a:path w="1505185" h="200691">
                  <a:moveTo>
                    <a:pt x="100346" y="0"/>
                  </a:moveTo>
                  <a:lnTo>
                    <a:pt x="1404839" y="0"/>
                  </a:lnTo>
                  <a:cubicBezTo>
                    <a:pt x="1460259" y="0"/>
                    <a:pt x="1505185" y="44926"/>
                    <a:pt x="1505185" y="100346"/>
                  </a:cubicBezTo>
                  <a:lnTo>
                    <a:pt x="1505185" y="100346"/>
                  </a:lnTo>
                  <a:cubicBezTo>
                    <a:pt x="1505185" y="155765"/>
                    <a:pt x="1460259" y="200691"/>
                    <a:pt x="1404839" y="200691"/>
                  </a:cubicBezTo>
                  <a:lnTo>
                    <a:pt x="100346" y="200691"/>
                  </a:lnTo>
                  <a:cubicBezTo>
                    <a:pt x="44926" y="200691"/>
                    <a:pt x="0" y="155765"/>
                    <a:pt x="0" y="100346"/>
                  </a:cubicBezTo>
                  <a:lnTo>
                    <a:pt x="0" y="100346"/>
                  </a:lnTo>
                  <a:cubicBezTo>
                    <a:pt x="0" y="44926"/>
                    <a:pt x="44926" y="0"/>
                    <a:pt x="100346" y="0"/>
                  </a:cubicBezTo>
                  <a:close/>
                </a:path>
              </a:pathLst>
            </a:custGeom>
            <a:solidFill>
              <a:srgbClr val="F8D3F5"/>
            </a:solidFill>
            <a:ln w="38100" cap="rnd">
              <a:solidFill>
                <a:srgbClr val="5D544D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76200"/>
              <a:ext cx="1505185" cy="2768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 rot="1283169">
            <a:off x="14080603" y="1158901"/>
            <a:ext cx="1019652" cy="1068207"/>
          </a:xfrm>
          <a:custGeom>
            <a:avLst/>
            <a:gdLst/>
            <a:ahLst/>
            <a:cxnLst/>
            <a:rect l="l" t="t" r="r" b="b"/>
            <a:pathLst>
              <a:path w="1019652" h="1068207">
                <a:moveTo>
                  <a:pt x="0" y="0"/>
                </a:moveTo>
                <a:lnTo>
                  <a:pt x="1019651" y="0"/>
                </a:lnTo>
                <a:lnTo>
                  <a:pt x="1019651" y="1068207"/>
                </a:lnTo>
                <a:lnTo>
                  <a:pt x="0" y="10682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3056039" y="7192732"/>
            <a:ext cx="1094464" cy="1106536"/>
          </a:xfrm>
          <a:custGeom>
            <a:avLst/>
            <a:gdLst/>
            <a:ahLst/>
            <a:cxnLst/>
            <a:rect l="l" t="t" r="r" b="b"/>
            <a:pathLst>
              <a:path w="1094464" h="1106536">
                <a:moveTo>
                  <a:pt x="0" y="0"/>
                </a:moveTo>
                <a:lnTo>
                  <a:pt x="1094465" y="0"/>
                </a:lnTo>
                <a:lnTo>
                  <a:pt x="1094465" y="1106536"/>
                </a:lnTo>
                <a:lnTo>
                  <a:pt x="0" y="11065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 flipH="1">
            <a:off x="3697572" y="1956455"/>
            <a:ext cx="1094464" cy="1106536"/>
          </a:xfrm>
          <a:custGeom>
            <a:avLst/>
            <a:gdLst/>
            <a:ahLst/>
            <a:cxnLst/>
            <a:rect l="l" t="t" r="r" b="b"/>
            <a:pathLst>
              <a:path w="1094464" h="1106536">
                <a:moveTo>
                  <a:pt x="1094464" y="0"/>
                </a:moveTo>
                <a:lnTo>
                  <a:pt x="0" y="0"/>
                </a:lnTo>
                <a:lnTo>
                  <a:pt x="0" y="1106535"/>
                </a:lnTo>
                <a:lnTo>
                  <a:pt x="1094464" y="1106535"/>
                </a:lnTo>
                <a:lnTo>
                  <a:pt x="1094464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 rot="-979276">
            <a:off x="14982766" y="2010159"/>
            <a:ext cx="554291" cy="580685"/>
          </a:xfrm>
          <a:custGeom>
            <a:avLst/>
            <a:gdLst/>
            <a:ahLst/>
            <a:cxnLst/>
            <a:rect l="l" t="t" r="r" b="b"/>
            <a:pathLst>
              <a:path w="554291" h="580685">
                <a:moveTo>
                  <a:pt x="0" y="0"/>
                </a:moveTo>
                <a:lnTo>
                  <a:pt x="554291" y="0"/>
                </a:lnTo>
                <a:lnTo>
                  <a:pt x="554291" y="580685"/>
                </a:lnTo>
                <a:lnTo>
                  <a:pt x="0" y="5806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 rot="-979276">
            <a:off x="3565963" y="2772648"/>
            <a:ext cx="554291" cy="580685"/>
          </a:xfrm>
          <a:custGeom>
            <a:avLst/>
            <a:gdLst/>
            <a:ahLst/>
            <a:cxnLst/>
            <a:rect l="l" t="t" r="r" b="b"/>
            <a:pathLst>
              <a:path w="554291" h="580685">
                <a:moveTo>
                  <a:pt x="0" y="0"/>
                </a:moveTo>
                <a:lnTo>
                  <a:pt x="554290" y="0"/>
                </a:lnTo>
                <a:lnTo>
                  <a:pt x="554290" y="580685"/>
                </a:lnTo>
                <a:lnTo>
                  <a:pt x="0" y="5806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 rot="1977381">
            <a:off x="12907534" y="6818178"/>
            <a:ext cx="554291" cy="580685"/>
          </a:xfrm>
          <a:custGeom>
            <a:avLst/>
            <a:gdLst/>
            <a:ahLst/>
            <a:cxnLst/>
            <a:rect l="l" t="t" r="r" b="b"/>
            <a:pathLst>
              <a:path w="554291" h="580685">
                <a:moveTo>
                  <a:pt x="0" y="0"/>
                </a:moveTo>
                <a:lnTo>
                  <a:pt x="554290" y="0"/>
                </a:lnTo>
                <a:lnTo>
                  <a:pt x="554290" y="580686"/>
                </a:lnTo>
                <a:lnTo>
                  <a:pt x="0" y="5806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1168566" y="6840151"/>
            <a:ext cx="2805231" cy="2309479"/>
          </a:xfrm>
          <a:custGeom>
            <a:avLst/>
            <a:gdLst/>
            <a:ahLst/>
            <a:cxnLst/>
            <a:rect l="l" t="t" r="r" b="b"/>
            <a:pathLst>
              <a:path w="2805231" h="2309479">
                <a:moveTo>
                  <a:pt x="0" y="0"/>
                </a:moveTo>
                <a:lnTo>
                  <a:pt x="2805231" y="0"/>
                </a:lnTo>
                <a:lnTo>
                  <a:pt x="2805231" y="2309479"/>
                </a:lnTo>
                <a:lnTo>
                  <a:pt x="0" y="230947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>
            <a:off x="2336177" y="7746000"/>
            <a:ext cx="1361395" cy="1399892"/>
          </a:xfrm>
          <a:custGeom>
            <a:avLst/>
            <a:gdLst/>
            <a:ahLst/>
            <a:cxnLst/>
            <a:rect l="l" t="t" r="r" b="b"/>
            <a:pathLst>
              <a:path w="1361395" h="1399892">
                <a:moveTo>
                  <a:pt x="0" y="0"/>
                </a:moveTo>
                <a:lnTo>
                  <a:pt x="1361395" y="0"/>
                </a:lnTo>
                <a:lnTo>
                  <a:pt x="1361395" y="1399892"/>
                </a:lnTo>
                <a:lnTo>
                  <a:pt x="0" y="139989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30"/>
          <p:cNvSpPr/>
          <p:nvPr/>
        </p:nvSpPr>
        <p:spPr>
          <a:xfrm>
            <a:off x="14441183" y="6751073"/>
            <a:ext cx="2332597" cy="2398557"/>
          </a:xfrm>
          <a:custGeom>
            <a:avLst/>
            <a:gdLst/>
            <a:ahLst/>
            <a:cxnLst/>
            <a:rect l="l" t="t" r="r" b="b"/>
            <a:pathLst>
              <a:path w="2332597" h="2398557">
                <a:moveTo>
                  <a:pt x="0" y="0"/>
                </a:moveTo>
                <a:lnTo>
                  <a:pt x="2332596" y="0"/>
                </a:lnTo>
                <a:lnTo>
                  <a:pt x="2332596" y="2398557"/>
                </a:lnTo>
                <a:lnTo>
                  <a:pt x="0" y="239855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13575174" y="5796352"/>
            <a:ext cx="3470159" cy="3568287"/>
          </a:xfrm>
          <a:custGeom>
            <a:avLst/>
            <a:gdLst/>
            <a:ahLst/>
            <a:cxnLst/>
            <a:rect l="l" t="t" r="r" b="b"/>
            <a:pathLst>
              <a:path w="3470159" h="3568287">
                <a:moveTo>
                  <a:pt x="0" y="0"/>
                </a:moveTo>
                <a:lnTo>
                  <a:pt x="3470159" y="0"/>
                </a:lnTo>
                <a:lnTo>
                  <a:pt x="3470159" y="3568287"/>
                </a:lnTo>
                <a:lnTo>
                  <a:pt x="0" y="356828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3554425" y="301093"/>
            <a:ext cx="10537191" cy="10537191"/>
          </a:xfrm>
          <a:custGeom>
            <a:avLst/>
            <a:gdLst/>
            <a:ahLst/>
            <a:cxnLst/>
            <a:rect l="l" t="t" r="r" b="b"/>
            <a:pathLst>
              <a:path w="10537191" h="10537191">
                <a:moveTo>
                  <a:pt x="0" y="0"/>
                </a:moveTo>
                <a:lnTo>
                  <a:pt x="10537191" y="0"/>
                </a:lnTo>
                <a:lnTo>
                  <a:pt x="10537191" y="10537191"/>
                </a:lnTo>
                <a:lnTo>
                  <a:pt x="0" y="1053719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Freeform 33"/>
          <p:cNvSpPr/>
          <p:nvPr/>
        </p:nvSpPr>
        <p:spPr>
          <a:xfrm>
            <a:off x="14441183" y="7390502"/>
            <a:ext cx="1805028" cy="1755390"/>
          </a:xfrm>
          <a:custGeom>
            <a:avLst/>
            <a:gdLst/>
            <a:ahLst/>
            <a:cxnLst/>
            <a:rect l="l" t="t" r="r" b="b"/>
            <a:pathLst>
              <a:path w="1805028" h="1755390">
                <a:moveTo>
                  <a:pt x="0" y="0"/>
                </a:moveTo>
                <a:lnTo>
                  <a:pt x="1805028" y="0"/>
                </a:lnTo>
                <a:lnTo>
                  <a:pt x="1805028" y="1755390"/>
                </a:lnTo>
                <a:lnTo>
                  <a:pt x="0" y="1755390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TextBox 34"/>
          <p:cNvSpPr txBox="1"/>
          <p:nvPr/>
        </p:nvSpPr>
        <p:spPr>
          <a:xfrm>
            <a:off x="6766292" y="1414462"/>
            <a:ext cx="4755415" cy="29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99"/>
              </a:lnSpc>
              <a:spcBef>
                <a:spcPct val="0"/>
              </a:spcBef>
            </a:pPr>
            <a:r>
              <a:rPr lang="en-US" sz="1999" b="1">
                <a:solidFill>
                  <a:srgbClr val="5D544D"/>
                </a:solidFill>
                <a:latin typeface="Hagrid Text Bold"/>
                <a:ea typeface="Hagrid Text Bold"/>
                <a:cs typeface="Hagrid Text Bold"/>
                <a:sym typeface="Hagrid Text Bold"/>
              </a:rPr>
              <a:t>TEAM NAME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95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470133" cy="10227836"/>
          </a:xfrm>
          <a:custGeom>
            <a:avLst/>
            <a:gdLst/>
            <a:ahLst/>
            <a:cxnLst/>
            <a:rect l="l" t="t" r="r" b="b"/>
            <a:pathLst>
              <a:path w="18470133" h="10227836">
                <a:moveTo>
                  <a:pt x="0" y="0"/>
                </a:moveTo>
                <a:lnTo>
                  <a:pt x="18470133" y="0"/>
                </a:lnTo>
                <a:lnTo>
                  <a:pt x="18470133" y="10227836"/>
                </a:lnTo>
                <a:lnTo>
                  <a:pt x="0" y="102278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95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3857625"/>
            <a:ext cx="6985638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199"/>
              </a:lnSpc>
            </a:pPr>
            <a:r>
              <a:rPr lang="en-US" sz="8499" b="1">
                <a:solidFill>
                  <a:srgbClr val="545454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Future Scope?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674035" y="3025140"/>
            <a:ext cx="8428344" cy="4160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4199"/>
              </a:lnSpc>
              <a:buFont typeface="Arial"/>
              <a:buChar char="•"/>
            </a:pPr>
            <a:r>
              <a:rPr lang="en-US" sz="2799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3" tooltip="https://docs.google.com/spreadsheets/d/1DUF2isFWsqVSYhbaACYtbgcLi_YjDqpE3GLQIVgkKQg/edit#gid=69851113"/>
              </a:rPr>
              <a:t>Neural network between ants: </a:t>
            </a:r>
            <a:r>
              <a:rPr lang="en-US" sz="2799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docs.google.com/spreadsheets/d/1DUF2isFWsqVSYhbaACYtbgcLi_YjDqpE3GLQIVgkKQg/edit#gid=69851113"/>
              </a:rPr>
              <a:t>works on the basis of different attributes specific to each ant and how they react to it</a:t>
            </a:r>
          </a:p>
          <a:p>
            <a:pPr marL="604518" lvl="1" indent="-302259" algn="l">
              <a:lnSpc>
                <a:spcPts val="4199"/>
              </a:lnSpc>
              <a:buFont typeface="Arial"/>
              <a:buChar char="•"/>
            </a:pPr>
            <a:r>
              <a:rPr lang="en-US" sz="2799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3" tooltip="https://docs.google.com/spreadsheets/d/1DUF2isFWsqVSYhbaACYtbgcLi_YjDqpE3GLQIVgkKQg/edit#gid=69851113"/>
              </a:rPr>
              <a:t>Exciting additions of enemies: </a:t>
            </a:r>
            <a:r>
              <a:rPr lang="en-US" sz="2799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docs.google.com/spreadsheets/d/1DUF2isFWsqVSYhbaACYtbgcLi_YjDqpE3GLQIVgkKQg/edit#gid=69851113"/>
              </a:rPr>
              <a:t>return of the grasshoppers</a:t>
            </a:r>
          </a:p>
          <a:p>
            <a:pPr marL="604518" lvl="1" indent="-302259" algn="l">
              <a:lnSpc>
                <a:spcPts val="4199"/>
              </a:lnSpc>
              <a:buFont typeface="Arial"/>
              <a:buChar char="•"/>
            </a:pPr>
            <a:r>
              <a:rPr lang="en-US" sz="2799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Classes: </a:t>
            </a:r>
            <a:r>
              <a:rPr lang="en-US" sz="2799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War ants,</a:t>
            </a:r>
            <a:r>
              <a:rPr lang="en-US" sz="2799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799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Farming ants, etc</a:t>
            </a:r>
          </a:p>
          <a:p>
            <a:pPr marL="604518" lvl="1" indent="-302259" algn="l">
              <a:lnSpc>
                <a:spcPts val="4199"/>
              </a:lnSpc>
              <a:buFont typeface="Arial"/>
              <a:buChar char="•"/>
            </a:pPr>
            <a:r>
              <a:rPr lang="en-US" sz="2799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Change of</a:t>
            </a:r>
            <a:r>
              <a:rPr lang="en-US" sz="2799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799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Seasons</a:t>
            </a:r>
          </a:p>
          <a:p>
            <a:pPr marL="604518" lvl="1" indent="-302259" algn="l">
              <a:lnSpc>
                <a:spcPts val="4199"/>
              </a:lnSpc>
              <a:buFont typeface="Arial"/>
              <a:buChar char="•"/>
            </a:pPr>
            <a:r>
              <a:rPr lang="en-US" sz="2799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MORE STRUCTURES....</a:t>
            </a:r>
          </a:p>
        </p:txBody>
      </p:sp>
      <p:sp>
        <p:nvSpPr>
          <p:cNvPr id="5" name="AutoShape 5"/>
          <p:cNvSpPr/>
          <p:nvPr/>
        </p:nvSpPr>
        <p:spPr>
          <a:xfrm>
            <a:off x="1028700" y="7574380"/>
            <a:ext cx="16230600" cy="0"/>
          </a:xfrm>
          <a:prstGeom prst="line">
            <a:avLst/>
          </a:prstGeom>
          <a:ln w="28575" cap="rnd">
            <a:solidFill>
              <a:srgbClr val="75950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1028700" y="2684045"/>
            <a:ext cx="16230600" cy="0"/>
          </a:xfrm>
          <a:prstGeom prst="line">
            <a:avLst/>
          </a:prstGeom>
          <a:ln w="28575" cap="rnd">
            <a:solidFill>
              <a:srgbClr val="75950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95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19175"/>
            <a:ext cx="1663161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b="1">
                <a:solidFill>
                  <a:srgbClr val="545454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TIME LINE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86622" y="3981971"/>
            <a:ext cx="5706170" cy="2874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6"/>
              </a:lnSpc>
            </a:pPr>
            <a:r>
              <a:rPr lang="en-US" sz="6754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Vertical Slice </a:t>
            </a:r>
          </a:p>
          <a:p>
            <a:pPr algn="ctr">
              <a:lnSpc>
                <a:spcPts val="13905"/>
              </a:lnSpc>
            </a:pPr>
            <a:r>
              <a:rPr lang="en-US" sz="9932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 months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592855" y="3981971"/>
            <a:ext cx="5041503" cy="2874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6"/>
              </a:lnSpc>
            </a:pPr>
            <a:r>
              <a:rPr lang="en-US" sz="6754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Polishing </a:t>
            </a:r>
          </a:p>
          <a:p>
            <a:pPr algn="ctr">
              <a:lnSpc>
                <a:spcPts val="13905"/>
              </a:lnSpc>
            </a:pPr>
            <a:r>
              <a:rPr lang="en-US" sz="9932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 month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95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4533478" y="6532478"/>
            <a:ext cx="3754522" cy="3754522"/>
            <a:chOff x="0" y="0"/>
            <a:chExt cx="5006029" cy="5006029"/>
          </a:xfrm>
        </p:grpSpPr>
        <p:grpSp>
          <p:nvGrpSpPr>
            <p:cNvPr id="4" name="Group 4"/>
            <p:cNvGrpSpPr/>
            <p:nvPr/>
          </p:nvGrpSpPr>
          <p:grpSpPr>
            <a:xfrm>
              <a:off x="2503014" y="2503014"/>
              <a:ext cx="1251507" cy="1251507"/>
              <a:chOff x="0" y="0"/>
              <a:chExt cx="1913890" cy="19138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2503014" y="1251507"/>
              <a:ext cx="1251507" cy="1251507"/>
              <a:chOff x="0" y="0"/>
              <a:chExt cx="1913890" cy="19138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1251507" y="2503014"/>
              <a:ext cx="1251507" cy="1251507"/>
              <a:chOff x="0" y="0"/>
              <a:chExt cx="1913890" cy="19138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3754522" y="3754522"/>
              <a:ext cx="1251507" cy="1251507"/>
              <a:chOff x="0" y="0"/>
              <a:chExt cx="1913890" cy="191389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3754522" y="2503014"/>
              <a:ext cx="1251507" cy="1251507"/>
              <a:chOff x="0" y="0"/>
              <a:chExt cx="1913890" cy="191389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2503014" y="3754522"/>
              <a:ext cx="1251507" cy="1251507"/>
              <a:chOff x="0" y="0"/>
              <a:chExt cx="1913890" cy="191389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3754522" y="1251507"/>
              <a:ext cx="1251507" cy="1251507"/>
              <a:chOff x="0" y="0"/>
              <a:chExt cx="1913890" cy="191389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1251507" y="3754522"/>
              <a:ext cx="1251507" cy="1251507"/>
              <a:chOff x="0" y="0"/>
              <a:chExt cx="1913890" cy="191389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3754522" y="0"/>
              <a:ext cx="1251507" cy="1251507"/>
              <a:chOff x="0" y="0"/>
              <a:chExt cx="1913890" cy="191389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>
              <a:off x="0" y="3754522"/>
              <a:ext cx="1251507" cy="1251507"/>
              <a:chOff x="0" y="0"/>
              <a:chExt cx="1913890" cy="191389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2503014" y="1251507"/>
              <a:ext cx="1251507" cy="1251507"/>
              <a:chOff x="0" y="0"/>
              <a:chExt cx="1913890" cy="191389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26" name="Group 26"/>
          <p:cNvGrpSpPr/>
          <p:nvPr/>
        </p:nvGrpSpPr>
        <p:grpSpPr>
          <a:xfrm rot="-10800000">
            <a:off x="0" y="0"/>
            <a:ext cx="3754522" cy="3754522"/>
            <a:chOff x="0" y="0"/>
            <a:chExt cx="5006029" cy="5006029"/>
          </a:xfrm>
        </p:grpSpPr>
        <p:grpSp>
          <p:nvGrpSpPr>
            <p:cNvPr id="27" name="Group 27"/>
            <p:cNvGrpSpPr/>
            <p:nvPr/>
          </p:nvGrpSpPr>
          <p:grpSpPr>
            <a:xfrm>
              <a:off x="2503014" y="2503014"/>
              <a:ext cx="1251507" cy="1251507"/>
              <a:chOff x="0" y="0"/>
              <a:chExt cx="1913890" cy="191389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2503014" y="1251507"/>
              <a:ext cx="1251507" cy="1251507"/>
              <a:chOff x="0" y="0"/>
              <a:chExt cx="1913890" cy="191389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1251507" y="2503014"/>
              <a:ext cx="1251507" cy="1251507"/>
              <a:chOff x="0" y="0"/>
              <a:chExt cx="1913890" cy="191389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3754522" y="3754522"/>
              <a:ext cx="1251507" cy="1251507"/>
              <a:chOff x="0" y="0"/>
              <a:chExt cx="1913890" cy="191389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5" name="Group 35"/>
            <p:cNvGrpSpPr/>
            <p:nvPr/>
          </p:nvGrpSpPr>
          <p:grpSpPr>
            <a:xfrm>
              <a:off x="3754522" y="2503014"/>
              <a:ext cx="1251507" cy="1251507"/>
              <a:chOff x="0" y="0"/>
              <a:chExt cx="1913890" cy="191389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>
              <a:off x="2503014" y="3754522"/>
              <a:ext cx="1251507" cy="1251507"/>
              <a:chOff x="0" y="0"/>
              <a:chExt cx="1913890" cy="191389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9" name="Group 39"/>
            <p:cNvGrpSpPr/>
            <p:nvPr/>
          </p:nvGrpSpPr>
          <p:grpSpPr>
            <a:xfrm>
              <a:off x="3754522" y="1251507"/>
              <a:ext cx="1251507" cy="1251507"/>
              <a:chOff x="0" y="0"/>
              <a:chExt cx="1913890" cy="191389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1" name="Group 41"/>
            <p:cNvGrpSpPr/>
            <p:nvPr/>
          </p:nvGrpSpPr>
          <p:grpSpPr>
            <a:xfrm>
              <a:off x="1251507" y="3754522"/>
              <a:ext cx="1251507" cy="1251507"/>
              <a:chOff x="0" y="0"/>
              <a:chExt cx="1913890" cy="191389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>
              <a:off x="3754522" y="0"/>
              <a:ext cx="1251507" cy="1251507"/>
              <a:chOff x="0" y="0"/>
              <a:chExt cx="1913890" cy="191389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" name="Group 45"/>
            <p:cNvGrpSpPr/>
            <p:nvPr/>
          </p:nvGrpSpPr>
          <p:grpSpPr>
            <a:xfrm>
              <a:off x="0" y="3754522"/>
              <a:ext cx="1251507" cy="1251507"/>
              <a:chOff x="0" y="0"/>
              <a:chExt cx="1913890" cy="191389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75950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7" name="Group 47"/>
            <p:cNvGrpSpPr/>
            <p:nvPr/>
          </p:nvGrpSpPr>
          <p:grpSpPr>
            <a:xfrm>
              <a:off x="2503014" y="1251507"/>
              <a:ext cx="1251507" cy="1251507"/>
              <a:chOff x="0" y="0"/>
              <a:chExt cx="1913890" cy="191389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49" name="Group 49"/>
          <p:cNvGrpSpPr/>
          <p:nvPr/>
        </p:nvGrpSpPr>
        <p:grpSpPr>
          <a:xfrm>
            <a:off x="2476500" y="1571625"/>
            <a:ext cx="13335000" cy="7143750"/>
            <a:chOff x="0" y="0"/>
            <a:chExt cx="3512099" cy="1881481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3512099" cy="1881481"/>
            </a:xfrm>
            <a:custGeom>
              <a:avLst/>
              <a:gdLst/>
              <a:ahLst/>
              <a:cxnLst/>
              <a:rect l="l" t="t" r="r" b="b"/>
              <a:pathLst>
                <a:path w="3512099" h="1881481">
                  <a:moveTo>
                    <a:pt x="29029" y="0"/>
                  </a:moveTo>
                  <a:lnTo>
                    <a:pt x="3483070" y="0"/>
                  </a:lnTo>
                  <a:cubicBezTo>
                    <a:pt x="3499102" y="0"/>
                    <a:pt x="3512099" y="12997"/>
                    <a:pt x="3512099" y="29029"/>
                  </a:cubicBezTo>
                  <a:lnTo>
                    <a:pt x="3512099" y="1852453"/>
                  </a:lnTo>
                  <a:cubicBezTo>
                    <a:pt x="3512099" y="1868485"/>
                    <a:pt x="3499102" y="1881481"/>
                    <a:pt x="3483070" y="1881481"/>
                  </a:cubicBezTo>
                  <a:lnTo>
                    <a:pt x="29029" y="1881481"/>
                  </a:lnTo>
                  <a:cubicBezTo>
                    <a:pt x="12997" y="1881481"/>
                    <a:pt x="0" y="1868485"/>
                    <a:pt x="0" y="1852453"/>
                  </a:cubicBezTo>
                  <a:lnTo>
                    <a:pt x="0" y="29029"/>
                  </a:lnTo>
                  <a:cubicBezTo>
                    <a:pt x="0" y="12997"/>
                    <a:pt x="12997" y="0"/>
                    <a:pt x="29029" y="0"/>
                  </a:cubicBezTo>
                  <a:close/>
                </a:path>
              </a:pathLst>
            </a:custGeom>
            <a:solidFill>
              <a:srgbClr val="E4E6A4"/>
            </a:solidFill>
            <a:ln w="38100" cap="rnd">
              <a:solidFill>
                <a:srgbClr val="5D544D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0" y="-76200"/>
              <a:ext cx="3512099" cy="19576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1028700" y="4463415"/>
            <a:ext cx="16230600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en-US" sz="7200" b="1">
                <a:solidFill>
                  <a:srgbClr val="905C0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</p:txBody>
      </p:sp>
      <p:sp>
        <p:nvSpPr>
          <p:cNvPr id="53" name="Freeform 53"/>
          <p:cNvSpPr/>
          <p:nvPr/>
        </p:nvSpPr>
        <p:spPr>
          <a:xfrm>
            <a:off x="13789141" y="5575713"/>
            <a:ext cx="3470159" cy="3568287"/>
          </a:xfrm>
          <a:custGeom>
            <a:avLst/>
            <a:gdLst/>
            <a:ahLst/>
            <a:cxnLst/>
            <a:rect l="l" t="t" r="r" b="b"/>
            <a:pathLst>
              <a:path w="3470159" h="3568287">
                <a:moveTo>
                  <a:pt x="0" y="0"/>
                </a:moveTo>
                <a:lnTo>
                  <a:pt x="3470159" y="0"/>
                </a:lnTo>
                <a:lnTo>
                  <a:pt x="3470159" y="3568287"/>
                </a:lnTo>
                <a:lnTo>
                  <a:pt x="0" y="35682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4" name="Freeform 54"/>
          <p:cNvSpPr/>
          <p:nvPr/>
        </p:nvSpPr>
        <p:spPr>
          <a:xfrm>
            <a:off x="1028700" y="5575713"/>
            <a:ext cx="3470159" cy="3568287"/>
          </a:xfrm>
          <a:custGeom>
            <a:avLst/>
            <a:gdLst/>
            <a:ahLst/>
            <a:cxnLst/>
            <a:rect l="l" t="t" r="r" b="b"/>
            <a:pathLst>
              <a:path w="3470159" h="3568287">
                <a:moveTo>
                  <a:pt x="0" y="0"/>
                </a:moveTo>
                <a:lnTo>
                  <a:pt x="3470159" y="0"/>
                </a:lnTo>
                <a:lnTo>
                  <a:pt x="3470159" y="3568287"/>
                </a:lnTo>
                <a:lnTo>
                  <a:pt x="0" y="35682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5" name="Freeform 55"/>
          <p:cNvSpPr/>
          <p:nvPr/>
        </p:nvSpPr>
        <p:spPr>
          <a:xfrm rot="1283169">
            <a:off x="2036918" y="1343158"/>
            <a:ext cx="1019652" cy="1068207"/>
          </a:xfrm>
          <a:custGeom>
            <a:avLst/>
            <a:gdLst/>
            <a:ahLst/>
            <a:cxnLst/>
            <a:rect l="l" t="t" r="r" b="b"/>
            <a:pathLst>
              <a:path w="1019652" h="1068207">
                <a:moveTo>
                  <a:pt x="0" y="0"/>
                </a:moveTo>
                <a:lnTo>
                  <a:pt x="1019652" y="0"/>
                </a:lnTo>
                <a:lnTo>
                  <a:pt x="1019652" y="1068206"/>
                </a:lnTo>
                <a:lnTo>
                  <a:pt x="0" y="10682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6" name="Freeform 56"/>
          <p:cNvSpPr/>
          <p:nvPr/>
        </p:nvSpPr>
        <p:spPr>
          <a:xfrm rot="1283169">
            <a:off x="15014395" y="7926661"/>
            <a:ext cx="1019652" cy="1068207"/>
          </a:xfrm>
          <a:custGeom>
            <a:avLst/>
            <a:gdLst/>
            <a:ahLst/>
            <a:cxnLst/>
            <a:rect l="l" t="t" r="r" b="b"/>
            <a:pathLst>
              <a:path w="1019652" h="1068207">
                <a:moveTo>
                  <a:pt x="0" y="0"/>
                </a:moveTo>
                <a:lnTo>
                  <a:pt x="1019652" y="0"/>
                </a:lnTo>
                <a:lnTo>
                  <a:pt x="1019652" y="1068206"/>
                </a:lnTo>
                <a:lnTo>
                  <a:pt x="0" y="10682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7" name="Freeform 57"/>
          <p:cNvSpPr/>
          <p:nvPr/>
        </p:nvSpPr>
        <p:spPr>
          <a:xfrm rot="1283169">
            <a:off x="15419569" y="5486825"/>
            <a:ext cx="1019652" cy="1068207"/>
          </a:xfrm>
          <a:custGeom>
            <a:avLst/>
            <a:gdLst/>
            <a:ahLst/>
            <a:cxnLst/>
            <a:rect l="l" t="t" r="r" b="b"/>
            <a:pathLst>
              <a:path w="1019652" h="1068207">
                <a:moveTo>
                  <a:pt x="0" y="0"/>
                </a:moveTo>
                <a:lnTo>
                  <a:pt x="1019651" y="0"/>
                </a:lnTo>
                <a:lnTo>
                  <a:pt x="1019651" y="1068207"/>
                </a:lnTo>
                <a:lnTo>
                  <a:pt x="0" y="10682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8" name="Freeform 58"/>
          <p:cNvSpPr/>
          <p:nvPr/>
        </p:nvSpPr>
        <p:spPr>
          <a:xfrm rot="1283169">
            <a:off x="2575213" y="5486825"/>
            <a:ext cx="1019652" cy="1068207"/>
          </a:xfrm>
          <a:custGeom>
            <a:avLst/>
            <a:gdLst/>
            <a:ahLst/>
            <a:cxnLst/>
            <a:rect l="l" t="t" r="r" b="b"/>
            <a:pathLst>
              <a:path w="1019652" h="1068207">
                <a:moveTo>
                  <a:pt x="0" y="0"/>
                </a:moveTo>
                <a:lnTo>
                  <a:pt x="1019651" y="0"/>
                </a:lnTo>
                <a:lnTo>
                  <a:pt x="1019651" y="1068207"/>
                </a:lnTo>
                <a:lnTo>
                  <a:pt x="0" y="10682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9" name="Freeform 59"/>
          <p:cNvSpPr/>
          <p:nvPr/>
        </p:nvSpPr>
        <p:spPr>
          <a:xfrm rot="-2962347">
            <a:off x="347985" y="1206972"/>
            <a:ext cx="1361429" cy="1765224"/>
          </a:xfrm>
          <a:custGeom>
            <a:avLst/>
            <a:gdLst/>
            <a:ahLst/>
            <a:cxnLst/>
            <a:rect l="l" t="t" r="r" b="b"/>
            <a:pathLst>
              <a:path w="1361429" h="1765224">
                <a:moveTo>
                  <a:pt x="0" y="0"/>
                </a:moveTo>
                <a:lnTo>
                  <a:pt x="1361430" y="0"/>
                </a:lnTo>
                <a:lnTo>
                  <a:pt x="1361430" y="1765224"/>
                </a:lnTo>
                <a:lnTo>
                  <a:pt x="0" y="1765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0" name="Freeform 60"/>
          <p:cNvSpPr/>
          <p:nvPr/>
        </p:nvSpPr>
        <p:spPr>
          <a:xfrm rot="3526232">
            <a:off x="11116479" y="7221705"/>
            <a:ext cx="1361429" cy="1765224"/>
          </a:xfrm>
          <a:custGeom>
            <a:avLst/>
            <a:gdLst/>
            <a:ahLst/>
            <a:cxnLst/>
            <a:rect l="l" t="t" r="r" b="b"/>
            <a:pathLst>
              <a:path w="1361429" h="1765224">
                <a:moveTo>
                  <a:pt x="0" y="0"/>
                </a:moveTo>
                <a:lnTo>
                  <a:pt x="1361429" y="0"/>
                </a:lnTo>
                <a:lnTo>
                  <a:pt x="1361429" y="1765225"/>
                </a:lnTo>
                <a:lnTo>
                  <a:pt x="0" y="17652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1" name="Freeform 61"/>
          <p:cNvSpPr/>
          <p:nvPr/>
        </p:nvSpPr>
        <p:spPr>
          <a:xfrm rot="3526232">
            <a:off x="17822602" y="-45034"/>
            <a:ext cx="1361429" cy="1765224"/>
          </a:xfrm>
          <a:custGeom>
            <a:avLst/>
            <a:gdLst/>
            <a:ahLst/>
            <a:cxnLst/>
            <a:rect l="l" t="t" r="r" b="b"/>
            <a:pathLst>
              <a:path w="1361429" h="1765224">
                <a:moveTo>
                  <a:pt x="0" y="0"/>
                </a:moveTo>
                <a:lnTo>
                  <a:pt x="1361429" y="0"/>
                </a:lnTo>
                <a:lnTo>
                  <a:pt x="1361429" y="1765224"/>
                </a:lnTo>
                <a:lnTo>
                  <a:pt x="0" y="1765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2" name="Freeform 62"/>
          <p:cNvSpPr/>
          <p:nvPr/>
        </p:nvSpPr>
        <p:spPr>
          <a:xfrm rot="-770821">
            <a:off x="7473592" y="-900844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2" y="0"/>
                </a:lnTo>
                <a:lnTo>
                  <a:pt x="1408762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3" name="Freeform 63"/>
          <p:cNvSpPr/>
          <p:nvPr/>
        </p:nvSpPr>
        <p:spPr>
          <a:xfrm rot="-8622283">
            <a:off x="3211290" y="8271426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3" y="0"/>
                </a:lnTo>
                <a:lnTo>
                  <a:pt x="1408763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4" name="Freeform 64"/>
          <p:cNvSpPr/>
          <p:nvPr/>
        </p:nvSpPr>
        <p:spPr>
          <a:xfrm rot="8358636">
            <a:off x="13903712" y="2194047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3" y="0"/>
                </a:lnTo>
                <a:lnTo>
                  <a:pt x="1408763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D7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9144000" y="778109"/>
            <a:ext cx="8367994" cy="8730782"/>
            <a:chOff x="0" y="0"/>
            <a:chExt cx="2830655" cy="29533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30655" cy="2953376"/>
            </a:xfrm>
            <a:custGeom>
              <a:avLst/>
              <a:gdLst/>
              <a:ahLst/>
              <a:cxnLst/>
              <a:rect l="l" t="t" r="r" b="b"/>
              <a:pathLst>
                <a:path w="2830655" h="2953376">
                  <a:moveTo>
                    <a:pt x="0" y="0"/>
                  </a:moveTo>
                  <a:lnTo>
                    <a:pt x="2830655" y="0"/>
                  </a:lnTo>
                  <a:lnTo>
                    <a:pt x="2830655" y="2953376"/>
                  </a:lnTo>
                  <a:lnTo>
                    <a:pt x="0" y="2953376"/>
                  </a:lnTo>
                  <a:close/>
                </a:path>
              </a:pathLst>
            </a:custGeom>
            <a:solidFill>
              <a:srgbClr val="905C0B">
                <a:alpha val="19608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8423" y="2342233"/>
            <a:ext cx="6079148" cy="5459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148"/>
              </a:lnSpc>
              <a:spcBef>
                <a:spcPct val="0"/>
              </a:spcBef>
            </a:pPr>
            <a:r>
              <a:rPr lang="en-US" sz="3677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Beneath the oak, the ants would strive,</a:t>
            </a:r>
          </a:p>
          <a:p>
            <a:pPr marL="0" lvl="0" indent="0" algn="ctr">
              <a:lnSpc>
                <a:spcPts val="5148"/>
              </a:lnSpc>
              <a:spcBef>
                <a:spcPct val="0"/>
              </a:spcBef>
            </a:pPr>
            <a:r>
              <a:rPr lang="en-US" sz="3677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To build and hoard, to work and thrive.</a:t>
            </a:r>
          </a:p>
          <a:p>
            <a:pPr marL="0" lvl="0" indent="0" algn="ctr">
              <a:lnSpc>
                <a:spcPts val="5148"/>
              </a:lnSpc>
              <a:spcBef>
                <a:spcPct val="0"/>
              </a:spcBef>
            </a:pPr>
            <a:r>
              <a:rPr lang="en-US" sz="3677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They stacked their sugar, safe below,</a:t>
            </a:r>
          </a:p>
          <a:p>
            <a:pPr marL="0" lvl="0" indent="0" algn="ctr">
              <a:lnSpc>
                <a:spcPts val="5148"/>
              </a:lnSpc>
              <a:spcBef>
                <a:spcPct val="0"/>
              </a:spcBef>
            </a:pPr>
            <a:r>
              <a:rPr lang="en-US" sz="3677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While sun and summer warmed the glow.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776006" y="778109"/>
            <a:ext cx="8367994" cy="8730782"/>
            <a:chOff x="0" y="0"/>
            <a:chExt cx="812800" cy="84803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48038"/>
            </a:xfrm>
            <a:custGeom>
              <a:avLst/>
              <a:gdLst/>
              <a:ahLst/>
              <a:cxnLst/>
              <a:rect l="l" t="t" r="r" b="b"/>
              <a:pathLst>
                <a:path w="812800" h="848038">
                  <a:moveTo>
                    <a:pt x="0" y="0"/>
                  </a:moveTo>
                  <a:lnTo>
                    <a:pt x="812800" y="0"/>
                  </a:lnTo>
                  <a:lnTo>
                    <a:pt x="812800" y="848038"/>
                  </a:lnTo>
                  <a:lnTo>
                    <a:pt x="0" y="848038"/>
                  </a:lnTo>
                  <a:close/>
                </a:path>
              </a:pathLst>
            </a:custGeom>
            <a:blipFill>
              <a:blip r:embed="rId3"/>
              <a:stretch>
                <a:fillRect t="-21928" b="-2192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605014" y="890623"/>
            <a:ext cx="3445966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5D544D"/>
                </a:solidFill>
                <a:latin typeface="Apricots"/>
                <a:ea typeface="Apricots"/>
                <a:cs typeface="Apricots"/>
                <a:sym typeface="Apricots"/>
              </a:rPr>
              <a:t>Once upon a time...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D7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76006" y="778109"/>
            <a:ext cx="8367994" cy="8730782"/>
            <a:chOff x="0" y="0"/>
            <a:chExt cx="2830655" cy="29533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30655" cy="2953376"/>
            </a:xfrm>
            <a:custGeom>
              <a:avLst/>
              <a:gdLst/>
              <a:ahLst/>
              <a:cxnLst/>
              <a:rect l="l" t="t" r="r" b="b"/>
              <a:pathLst>
                <a:path w="2830655" h="2953376">
                  <a:moveTo>
                    <a:pt x="0" y="0"/>
                  </a:moveTo>
                  <a:lnTo>
                    <a:pt x="2830655" y="0"/>
                  </a:lnTo>
                  <a:lnTo>
                    <a:pt x="2830655" y="2953376"/>
                  </a:lnTo>
                  <a:lnTo>
                    <a:pt x="0" y="2953376"/>
                  </a:lnTo>
                  <a:close/>
                </a:path>
              </a:pathLst>
            </a:custGeom>
            <a:solidFill>
              <a:srgbClr val="905C0B">
                <a:alpha val="19608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15649" y="2027833"/>
            <a:ext cx="6688708" cy="5609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88"/>
              </a:lnSpc>
            </a:pPr>
            <a:r>
              <a:rPr lang="en-US" sz="3777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Above, a grasshopper danced with pride,</a:t>
            </a:r>
          </a:p>
          <a:p>
            <a:pPr algn="ctr">
              <a:lnSpc>
                <a:spcPts val="5288"/>
              </a:lnSpc>
            </a:pPr>
            <a:r>
              <a:rPr lang="en-US" sz="3777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"Why work?" he laughed, "Just sing and glide!"</a:t>
            </a:r>
          </a:p>
          <a:p>
            <a:pPr algn="ctr">
              <a:lnSpc>
                <a:spcPts val="5288"/>
              </a:lnSpc>
            </a:pPr>
            <a:r>
              <a:rPr lang="en-US" sz="3777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But winter came with biting cold,</a:t>
            </a:r>
          </a:p>
          <a:p>
            <a:pPr marL="0" lvl="0" indent="0" algn="ctr">
              <a:lnSpc>
                <a:spcPts val="5288"/>
              </a:lnSpc>
              <a:spcBef>
                <a:spcPct val="0"/>
              </a:spcBef>
            </a:pPr>
            <a:r>
              <a:rPr lang="en-US" sz="3777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And songs were silenced, young and old.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144000" y="778109"/>
            <a:ext cx="8367994" cy="8730782"/>
            <a:chOff x="0" y="0"/>
            <a:chExt cx="812800" cy="84803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48038"/>
            </a:xfrm>
            <a:custGeom>
              <a:avLst/>
              <a:gdLst/>
              <a:ahLst/>
              <a:cxnLst/>
              <a:rect l="l" t="t" r="r" b="b"/>
              <a:pathLst>
                <a:path w="812800" h="848038">
                  <a:moveTo>
                    <a:pt x="0" y="0"/>
                  </a:moveTo>
                  <a:lnTo>
                    <a:pt x="812800" y="0"/>
                  </a:lnTo>
                  <a:lnTo>
                    <a:pt x="812800" y="848038"/>
                  </a:lnTo>
                  <a:lnTo>
                    <a:pt x="0" y="8480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44000" y="778109"/>
            <a:ext cx="8367994" cy="8730782"/>
            <a:chOff x="0" y="0"/>
            <a:chExt cx="812800" cy="84803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48038"/>
            </a:xfrm>
            <a:custGeom>
              <a:avLst/>
              <a:gdLst/>
              <a:ahLst/>
              <a:cxnLst/>
              <a:rect l="l" t="t" r="r" b="b"/>
              <a:pathLst>
                <a:path w="812800" h="848038">
                  <a:moveTo>
                    <a:pt x="0" y="0"/>
                  </a:moveTo>
                  <a:lnTo>
                    <a:pt x="812800" y="0"/>
                  </a:lnTo>
                  <a:lnTo>
                    <a:pt x="812800" y="848038"/>
                  </a:lnTo>
                  <a:lnTo>
                    <a:pt x="0" y="848038"/>
                  </a:lnTo>
                  <a:close/>
                </a:path>
              </a:pathLst>
            </a:custGeom>
            <a:blipFill>
              <a:blip r:embed="rId3"/>
              <a:stretch>
                <a:fillRect l="-2167" r="-216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D7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76006" y="778109"/>
            <a:ext cx="8367994" cy="8730782"/>
            <a:chOff x="0" y="0"/>
            <a:chExt cx="2830655" cy="29533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30655" cy="2953376"/>
            </a:xfrm>
            <a:custGeom>
              <a:avLst/>
              <a:gdLst/>
              <a:ahLst/>
              <a:cxnLst/>
              <a:rect l="l" t="t" r="r" b="b"/>
              <a:pathLst>
                <a:path w="2830655" h="2953376">
                  <a:moveTo>
                    <a:pt x="0" y="0"/>
                  </a:moveTo>
                  <a:lnTo>
                    <a:pt x="2830655" y="0"/>
                  </a:lnTo>
                  <a:lnTo>
                    <a:pt x="2830655" y="2953376"/>
                  </a:lnTo>
                  <a:lnTo>
                    <a:pt x="0" y="2953376"/>
                  </a:lnTo>
                  <a:close/>
                </a:path>
              </a:pathLst>
            </a:custGeom>
            <a:solidFill>
              <a:srgbClr val="905C0B">
                <a:alpha val="19608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1985297"/>
            <a:ext cx="7486089" cy="6041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3"/>
              </a:lnSpc>
            </a:pPr>
            <a:r>
              <a:rPr lang="en-US" sz="3616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He wandered hungry, weak and slow,</a:t>
            </a:r>
          </a:p>
          <a:p>
            <a:pPr algn="ctr">
              <a:lnSpc>
                <a:spcPts val="5063"/>
              </a:lnSpc>
            </a:pPr>
            <a:r>
              <a:rPr lang="en-US" sz="3616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 To find the hill — now laid low,</a:t>
            </a:r>
          </a:p>
          <a:p>
            <a:pPr algn="ctr">
              <a:lnSpc>
                <a:spcPts val="5063"/>
              </a:lnSpc>
            </a:pPr>
            <a:r>
              <a:rPr lang="en-US" sz="3616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The sugar gone. The chambers wrecked,</a:t>
            </a:r>
          </a:p>
          <a:p>
            <a:pPr algn="ctr">
              <a:lnSpc>
                <a:spcPts val="5063"/>
              </a:lnSpc>
            </a:pPr>
            <a:r>
              <a:rPr lang="en-US" sz="3616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Ant cries still echoed through the depths,</a:t>
            </a:r>
          </a:p>
          <a:p>
            <a:pPr marL="0" lvl="0" indent="0" algn="ctr">
              <a:lnSpc>
                <a:spcPts val="5063"/>
              </a:lnSpc>
              <a:spcBef>
                <a:spcPct val="0"/>
              </a:spcBef>
            </a:pPr>
            <a:r>
              <a:rPr lang="en-US" sz="3616" b="1">
                <a:solidFill>
                  <a:srgbClr val="5D544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 Until silence wrapped the forest tracks.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144000" y="778109"/>
            <a:ext cx="8367994" cy="8730782"/>
            <a:chOff x="0" y="0"/>
            <a:chExt cx="812800" cy="84803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48038"/>
            </a:xfrm>
            <a:custGeom>
              <a:avLst/>
              <a:gdLst/>
              <a:ahLst/>
              <a:cxnLst/>
              <a:rect l="l" t="t" r="r" b="b"/>
              <a:pathLst>
                <a:path w="812800" h="848038">
                  <a:moveTo>
                    <a:pt x="0" y="0"/>
                  </a:moveTo>
                  <a:lnTo>
                    <a:pt x="812800" y="0"/>
                  </a:lnTo>
                  <a:lnTo>
                    <a:pt x="812800" y="848038"/>
                  </a:lnTo>
                  <a:lnTo>
                    <a:pt x="0" y="848038"/>
                  </a:lnTo>
                  <a:close/>
                </a:path>
              </a:pathLst>
            </a:custGeom>
            <a:blipFill>
              <a:blip r:embed="rId3"/>
              <a:stretch>
                <a:fillRect l="-2167" r="-216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95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 rot="5400000">
            <a:off x="947290" y="6860683"/>
            <a:ext cx="6843109" cy="0"/>
          </a:xfrm>
          <a:prstGeom prst="line">
            <a:avLst/>
          </a:prstGeom>
          <a:ln w="9525" cap="rnd">
            <a:solidFill>
              <a:srgbClr val="75950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0" y="3443891"/>
            <a:ext cx="18246628" cy="0"/>
          </a:xfrm>
          <a:prstGeom prst="line">
            <a:avLst/>
          </a:prstGeom>
          <a:ln w="9525" cap="rnd">
            <a:solidFill>
              <a:srgbClr val="75950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 rot="5400000">
            <a:off x="5243715" y="7053476"/>
            <a:ext cx="7228694" cy="0"/>
          </a:xfrm>
          <a:prstGeom prst="line">
            <a:avLst/>
          </a:prstGeom>
          <a:ln w="9525" cap="rnd">
            <a:solidFill>
              <a:srgbClr val="75950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 rot="5400000">
            <a:off x="10172548" y="6860683"/>
            <a:ext cx="6843109" cy="0"/>
          </a:xfrm>
          <a:prstGeom prst="line">
            <a:avLst/>
          </a:prstGeom>
          <a:ln w="9525" cap="rnd">
            <a:solidFill>
              <a:srgbClr val="75950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5387528" y="4324348"/>
            <a:ext cx="1415423" cy="1376499"/>
          </a:xfrm>
          <a:custGeom>
            <a:avLst/>
            <a:gdLst/>
            <a:ahLst/>
            <a:cxnLst/>
            <a:rect l="l" t="t" r="r" b="b"/>
            <a:pathLst>
              <a:path w="1415423" h="1376499">
                <a:moveTo>
                  <a:pt x="0" y="0"/>
                </a:moveTo>
                <a:lnTo>
                  <a:pt x="1415424" y="0"/>
                </a:lnTo>
                <a:lnTo>
                  <a:pt x="1415424" y="1376499"/>
                </a:lnTo>
                <a:lnTo>
                  <a:pt x="0" y="13764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7976360">
            <a:off x="6148351" y="4671637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3" y="0"/>
                </a:lnTo>
                <a:lnTo>
                  <a:pt x="1408763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0452901" y="3705252"/>
            <a:ext cx="3141201" cy="3141201"/>
          </a:xfrm>
          <a:custGeom>
            <a:avLst/>
            <a:gdLst/>
            <a:ahLst/>
            <a:cxnLst/>
            <a:rect l="l" t="t" r="r" b="b"/>
            <a:pathLst>
              <a:path w="3141201" h="3141201">
                <a:moveTo>
                  <a:pt x="0" y="0"/>
                </a:moveTo>
                <a:lnTo>
                  <a:pt x="3141201" y="0"/>
                </a:lnTo>
                <a:lnTo>
                  <a:pt x="3141201" y="3141201"/>
                </a:lnTo>
                <a:lnTo>
                  <a:pt x="0" y="31412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3151152">
            <a:off x="2311580" y="4674619"/>
            <a:ext cx="1427253" cy="1850571"/>
          </a:xfrm>
          <a:custGeom>
            <a:avLst/>
            <a:gdLst/>
            <a:ahLst/>
            <a:cxnLst/>
            <a:rect l="l" t="t" r="r" b="b"/>
            <a:pathLst>
              <a:path w="1427253" h="1850571">
                <a:moveTo>
                  <a:pt x="0" y="0"/>
                </a:moveTo>
                <a:lnTo>
                  <a:pt x="1427253" y="0"/>
                </a:lnTo>
                <a:lnTo>
                  <a:pt x="1427253" y="1850571"/>
                </a:lnTo>
                <a:lnTo>
                  <a:pt x="0" y="18505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7411921">
            <a:off x="1109088" y="4469782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2" y="0"/>
                </a:lnTo>
                <a:lnTo>
                  <a:pt x="1408762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4675845" y="4435393"/>
            <a:ext cx="2454080" cy="2042526"/>
          </a:xfrm>
          <a:custGeom>
            <a:avLst/>
            <a:gdLst/>
            <a:ahLst/>
            <a:cxnLst/>
            <a:rect l="l" t="t" r="r" b="b"/>
            <a:pathLst>
              <a:path w="2454080" h="2042526">
                <a:moveTo>
                  <a:pt x="0" y="0"/>
                </a:moveTo>
                <a:lnTo>
                  <a:pt x="2454080" y="0"/>
                </a:lnTo>
                <a:lnTo>
                  <a:pt x="2454080" y="2042526"/>
                </a:lnTo>
                <a:lnTo>
                  <a:pt x="0" y="204252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8664713" y="4196902"/>
            <a:ext cx="3576377" cy="3576377"/>
          </a:xfrm>
          <a:custGeom>
            <a:avLst/>
            <a:gdLst/>
            <a:ahLst/>
            <a:cxnLst/>
            <a:rect l="l" t="t" r="r" b="b"/>
            <a:pathLst>
              <a:path w="3576377" h="3576377">
                <a:moveTo>
                  <a:pt x="0" y="0"/>
                </a:moveTo>
                <a:lnTo>
                  <a:pt x="3576377" y="0"/>
                </a:lnTo>
                <a:lnTo>
                  <a:pt x="3576377" y="3576378"/>
                </a:lnTo>
                <a:lnTo>
                  <a:pt x="0" y="357637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526516" y="6902437"/>
            <a:ext cx="3373149" cy="198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Hagrid Text"/>
                <a:ea typeface="Hagrid Text"/>
                <a:cs typeface="Hagrid Text"/>
                <a:sym typeface="Hagrid Text"/>
              </a:rPr>
              <a:t>Ant colony management + sandbox-style survival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926879" y="6902437"/>
            <a:ext cx="3373149" cy="198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Hagrid Text"/>
                <a:ea typeface="Hagrid Text"/>
                <a:cs typeface="Hagrid Text"/>
                <a:sym typeface="Hagrid Text"/>
              </a:rPr>
              <a:t>Balance sugar usage for survival and sweetness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39508" y="6902437"/>
            <a:ext cx="3373149" cy="148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Hagrid Text"/>
                <a:ea typeface="Hagrid Text"/>
                <a:cs typeface="Hagrid Text"/>
                <a:sym typeface="Hagrid Text"/>
              </a:rPr>
              <a:t>Strategically place ant structures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216310" y="6902437"/>
            <a:ext cx="3373149" cy="198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Hagrid Text"/>
                <a:ea typeface="Hagrid Text"/>
                <a:cs typeface="Hagrid Text"/>
                <a:sym typeface="Hagrid Text"/>
              </a:rPr>
              <a:t>Survive hunger, mood swings, and natural threats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599806" y="1200150"/>
            <a:ext cx="12827148" cy="1201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34"/>
              </a:lnSpc>
              <a:spcBef>
                <a:spcPct val="0"/>
              </a:spcBef>
            </a:pPr>
            <a:r>
              <a:rPr lang="en-US" sz="9034" b="1" u="none" strike="noStrike">
                <a:solidFill>
                  <a:srgbClr val="5D544D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Gameplay overview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95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5143500"/>
            <a:ext cx="16230600" cy="0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7700929" y="4969057"/>
            <a:ext cx="348886" cy="348886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45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78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3310702" y="4969057"/>
            <a:ext cx="348886" cy="34888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45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78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027131" y="4969057"/>
            <a:ext cx="348886" cy="34888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45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78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8049815" y="893635"/>
            <a:ext cx="2674409" cy="2238471"/>
          </a:xfrm>
          <a:custGeom>
            <a:avLst/>
            <a:gdLst/>
            <a:ahLst/>
            <a:cxnLst/>
            <a:rect l="l" t="t" r="r" b="b"/>
            <a:pathLst>
              <a:path w="2674409" h="2238471">
                <a:moveTo>
                  <a:pt x="0" y="0"/>
                </a:moveTo>
                <a:lnTo>
                  <a:pt x="2674409" y="0"/>
                </a:lnTo>
                <a:lnTo>
                  <a:pt x="2674409" y="2238471"/>
                </a:lnTo>
                <a:lnTo>
                  <a:pt x="0" y="2238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1491853" y="1369933"/>
            <a:ext cx="7534275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199"/>
              </a:lnSpc>
            </a:pPr>
            <a:r>
              <a:rPr lang="en-US" sz="8499" b="1" strike="noStrike">
                <a:solidFill>
                  <a:srgbClr val="545454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Key features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492448" y="5830442"/>
            <a:ext cx="3767138" cy="2596054"/>
            <a:chOff x="0" y="0"/>
            <a:chExt cx="5022850" cy="3461405"/>
          </a:xfrm>
        </p:grpSpPr>
        <p:sp>
          <p:nvSpPr>
            <p:cNvPr id="16" name="TextBox 16"/>
            <p:cNvSpPr txBox="1"/>
            <p:nvPr/>
          </p:nvSpPr>
          <p:spPr>
            <a:xfrm>
              <a:off x="0" y="3042708"/>
              <a:ext cx="5022850" cy="41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41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813454"/>
              <a:ext cx="5022850" cy="863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17"/>
                </a:lnSpc>
              </a:pPr>
              <a:r>
                <a:rPr lang="en-US" sz="2181" b="1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Drag-and-Drop World Building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0"/>
              <a:ext cx="5022850" cy="1409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399"/>
                </a:lnSpc>
              </a:pPr>
              <a:r>
                <a:rPr lang="en-US" sz="6999" b="1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01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259836" y="5814110"/>
            <a:ext cx="3767138" cy="2309635"/>
            <a:chOff x="0" y="0"/>
            <a:chExt cx="5022850" cy="3079514"/>
          </a:xfrm>
        </p:grpSpPr>
        <p:sp>
          <p:nvSpPr>
            <p:cNvPr id="20" name="TextBox 20"/>
            <p:cNvSpPr txBox="1"/>
            <p:nvPr/>
          </p:nvSpPr>
          <p:spPr>
            <a:xfrm>
              <a:off x="0" y="2661708"/>
              <a:ext cx="5022850" cy="4178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7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822979"/>
              <a:ext cx="5022850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87"/>
                </a:lnSpc>
              </a:pPr>
              <a:r>
                <a:rPr lang="en-US" sz="2406" b="1" strike="noStrike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Sugar = life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0"/>
              <a:ext cx="5022850" cy="1409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399"/>
                </a:lnSpc>
              </a:pPr>
              <a:r>
                <a:rPr lang="en-US" sz="6999" b="1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02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027223" y="5830442"/>
            <a:ext cx="3767138" cy="2293304"/>
            <a:chOff x="0" y="0"/>
            <a:chExt cx="5022850" cy="3057738"/>
          </a:xfrm>
        </p:grpSpPr>
        <p:sp>
          <p:nvSpPr>
            <p:cNvPr id="24" name="TextBox 24"/>
            <p:cNvSpPr txBox="1"/>
            <p:nvPr/>
          </p:nvSpPr>
          <p:spPr>
            <a:xfrm>
              <a:off x="0" y="2671233"/>
              <a:ext cx="5022850" cy="3865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822979"/>
              <a:ext cx="5022850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87"/>
                </a:lnSpc>
              </a:pPr>
              <a:r>
                <a:rPr lang="en-US" sz="2406" b="1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Ant Life Simulation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0"/>
              <a:ext cx="5022850" cy="1409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399"/>
                </a:lnSpc>
              </a:pPr>
              <a:r>
                <a:rPr lang="en-US" sz="6999" b="1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03</a:t>
              </a:r>
            </a:p>
          </p:txBody>
        </p:sp>
      </p:grpSp>
      <p:sp>
        <p:nvSpPr>
          <p:cNvPr id="27" name="Freeform 27"/>
          <p:cNvSpPr/>
          <p:nvPr/>
        </p:nvSpPr>
        <p:spPr>
          <a:xfrm rot="-5400000">
            <a:off x="3260619" y="3141404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2" y="0"/>
                </a:lnTo>
                <a:lnTo>
                  <a:pt x="1408762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 rot="-5400000">
            <a:off x="1286871" y="3141404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3" y="0"/>
                </a:lnTo>
                <a:lnTo>
                  <a:pt x="1408763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 rot="-5400000">
            <a:off x="7208115" y="3117349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2" y="0"/>
                </a:lnTo>
                <a:lnTo>
                  <a:pt x="1408762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30"/>
          <p:cNvSpPr/>
          <p:nvPr/>
        </p:nvSpPr>
        <p:spPr>
          <a:xfrm rot="-5400000">
            <a:off x="5234367" y="3117349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2" y="0"/>
                </a:lnTo>
                <a:lnTo>
                  <a:pt x="1408762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 rot="-5400000">
            <a:off x="11155610" y="3165459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3" y="0"/>
                </a:lnTo>
                <a:lnTo>
                  <a:pt x="1408763" y="1973747"/>
                </a:lnTo>
                <a:lnTo>
                  <a:pt x="0" y="19737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 rot="-5400000">
            <a:off x="9181862" y="3165459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3" y="0"/>
                </a:lnTo>
                <a:lnTo>
                  <a:pt x="1408763" y="1973747"/>
                </a:lnTo>
                <a:lnTo>
                  <a:pt x="0" y="19737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Freeform 33"/>
          <p:cNvSpPr/>
          <p:nvPr/>
        </p:nvSpPr>
        <p:spPr>
          <a:xfrm rot="-5400000">
            <a:off x="15103106" y="3141404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2" y="0"/>
                </a:lnTo>
                <a:lnTo>
                  <a:pt x="1408762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 rot="-5400000">
            <a:off x="13129358" y="3141404"/>
            <a:ext cx="1408762" cy="1973748"/>
          </a:xfrm>
          <a:custGeom>
            <a:avLst/>
            <a:gdLst/>
            <a:ahLst/>
            <a:cxnLst/>
            <a:rect l="l" t="t" r="r" b="b"/>
            <a:pathLst>
              <a:path w="1408762" h="1973748">
                <a:moveTo>
                  <a:pt x="0" y="0"/>
                </a:moveTo>
                <a:lnTo>
                  <a:pt x="1408762" y="0"/>
                </a:lnTo>
                <a:lnTo>
                  <a:pt x="1408762" y="1973748"/>
                </a:lnTo>
                <a:lnTo>
                  <a:pt x="0" y="19737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95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630273" y="3987170"/>
            <a:ext cx="3004460" cy="2996949"/>
          </a:xfrm>
          <a:custGeom>
            <a:avLst/>
            <a:gdLst/>
            <a:ahLst/>
            <a:cxnLst/>
            <a:rect l="l" t="t" r="r" b="b"/>
            <a:pathLst>
              <a:path w="3004460" h="2996949">
                <a:moveTo>
                  <a:pt x="0" y="0"/>
                </a:moveTo>
                <a:lnTo>
                  <a:pt x="3004460" y="0"/>
                </a:lnTo>
                <a:lnTo>
                  <a:pt x="3004460" y="2996949"/>
                </a:lnTo>
                <a:lnTo>
                  <a:pt x="0" y="29969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1231512" y="1455595"/>
            <a:ext cx="3398761" cy="3258812"/>
          </a:xfrm>
          <a:custGeom>
            <a:avLst/>
            <a:gdLst/>
            <a:ahLst/>
            <a:cxnLst/>
            <a:rect l="l" t="t" r="r" b="b"/>
            <a:pathLst>
              <a:path w="3398761" h="3258812">
                <a:moveTo>
                  <a:pt x="0" y="0"/>
                </a:moveTo>
                <a:lnTo>
                  <a:pt x="3398761" y="0"/>
                </a:lnTo>
                <a:lnTo>
                  <a:pt x="3398761" y="3258813"/>
                </a:lnTo>
                <a:lnTo>
                  <a:pt x="0" y="32588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1340046" y="6455594"/>
            <a:ext cx="3290227" cy="3290227"/>
          </a:xfrm>
          <a:custGeom>
            <a:avLst/>
            <a:gdLst/>
            <a:ahLst/>
            <a:cxnLst/>
            <a:rect l="l" t="t" r="r" b="b"/>
            <a:pathLst>
              <a:path w="3290227" h="3290227">
                <a:moveTo>
                  <a:pt x="0" y="0"/>
                </a:moveTo>
                <a:lnTo>
                  <a:pt x="3290227" y="0"/>
                </a:lnTo>
                <a:lnTo>
                  <a:pt x="3290227" y="3290227"/>
                </a:lnTo>
                <a:lnTo>
                  <a:pt x="0" y="32902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829116" y="2186293"/>
            <a:ext cx="7738637" cy="5914415"/>
            <a:chOff x="0" y="0"/>
            <a:chExt cx="10318183" cy="7885886"/>
          </a:xfrm>
        </p:grpSpPr>
        <p:sp>
          <p:nvSpPr>
            <p:cNvPr id="7" name="TextBox 7"/>
            <p:cNvSpPr txBox="1"/>
            <p:nvPr/>
          </p:nvSpPr>
          <p:spPr>
            <a:xfrm>
              <a:off x="0" y="57150"/>
              <a:ext cx="10318183" cy="24134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39"/>
                </a:lnSpc>
              </a:pPr>
              <a:r>
                <a:rPr lang="en-US" sz="6399" b="1" u="none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Drag-and-Drop World Building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300763"/>
              <a:ext cx="10318183" cy="4585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1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1) Sugar Volcano – erupts sugar cubes: vital  resource</a:t>
              </a:r>
            </a:p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endParaRPr lang="en-US" sz="2799" b="1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1" strike="noStrike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2) Ant Hole – lays eggs &amp; grows population</a:t>
              </a:r>
            </a:p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endParaRPr lang="en-US" sz="2799" b="1" strike="noStrike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1" strike="noStrike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3) Ant Hill – keeps ants organized &amp; prevents wandering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95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636880" y="1903727"/>
            <a:ext cx="6783711" cy="4308459"/>
            <a:chOff x="0" y="0"/>
            <a:chExt cx="9044948" cy="5744612"/>
          </a:xfrm>
        </p:grpSpPr>
        <p:sp>
          <p:nvSpPr>
            <p:cNvPr id="4" name="TextBox 4"/>
            <p:cNvSpPr txBox="1"/>
            <p:nvPr/>
          </p:nvSpPr>
          <p:spPr>
            <a:xfrm>
              <a:off x="0" y="3337301"/>
              <a:ext cx="9044948" cy="2407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62523" lvl="1" indent="-281261" algn="l">
                <a:lnSpc>
                  <a:spcPts val="3647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605" b="1" u="none" strike="noStrike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Increases sweetness (affects reproduction)</a:t>
              </a:r>
            </a:p>
            <a:p>
              <a:pPr marL="0" lvl="0" indent="0" algn="l">
                <a:lnSpc>
                  <a:spcPts val="3647"/>
                </a:lnSpc>
                <a:spcBef>
                  <a:spcPct val="0"/>
                </a:spcBef>
              </a:pPr>
              <a:endParaRPr lang="en-US" sz="2605" b="1" u="none" strike="noStrike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marL="562523" lvl="1" indent="-281261" algn="l">
                <a:lnSpc>
                  <a:spcPts val="3647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605" b="1" u="none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Reduces </a:t>
              </a:r>
              <a:r>
                <a:rPr lang="en-US" sz="2605" b="1" u="none" strike="noStrike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hunger bar (keeps ants alive)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280044"/>
              <a:ext cx="9044948" cy="606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0"/>
                </a:lnSpc>
              </a:pPr>
              <a:endParaRPr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9044948" cy="17724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561"/>
                </a:lnSpc>
              </a:pPr>
              <a:r>
                <a:rPr lang="en-US" sz="8801" b="1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Sugar = life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10460648" y="6188905"/>
            <a:ext cx="2537940" cy="2468147"/>
          </a:xfrm>
          <a:custGeom>
            <a:avLst/>
            <a:gdLst/>
            <a:ahLst/>
            <a:cxnLst/>
            <a:rect l="l" t="t" r="r" b="b"/>
            <a:pathLst>
              <a:path w="2537940" h="2468147">
                <a:moveTo>
                  <a:pt x="0" y="0"/>
                </a:moveTo>
                <a:lnTo>
                  <a:pt x="2537940" y="0"/>
                </a:lnTo>
                <a:lnTo>
                  <a:pt x="2537940" y="2468146"/>
                </a:lnTo>
                <a:lnTo>
                  <a:pt x="0" y="2468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1893737" y="6332975"/>
            <a:ext cx="2537940" cy="2468147"/>
          </a:xfrm>
          <a:custGeom>
            <a:avLst/>
            <a:gdLst/>
            <a:ahLst/>
            <a:cxnLst/>
            <a:rect l="l" t="t" r="r" b="b"/>
            <a:pathLst>
              <a:path w="2537940" h="2468147">
                <a:moveTo>
                  <a:pt x="0" y="0"/>
                </a:moveTo>
                <a:lnTo>
                  <a:pt x="2537940" y="0"/>
                </a:lnTo>
                <a:lnTo>
                  <a:pt x="2537940" y="2468147"/>
                </a:lnTo>
                <a:lnTo>
                  <a:pt x="0" y="24681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1893737" y="4890542"/>
            <a:ext cx="2537940" cy="2468147"/>
          </a:xfrm>
          <a:custGeom>
            <a:avLst/>
            <a:gdLst/>
            <a:ahLst/>
            <a:cxnLst/>
            <a:rect l="l" t="t" r="r" b="b"/>
            <a:pathLst>
              <a:path w="2537940" h="2468147">
                <a:moveTo>
                  <a:pt x="0" y="0"/>
                </a:moveTo>
                <a:lnTo>
                  <a:pt x="2537940" y="0"/>
                </a:lnTo>
                <a:lnTo>
                  <a:pt x="2537940" y="2468146"/>
                </a:lnTo>
                <a:lnTo>
                  <a:pt x="0" y="2468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1430716" y="6675853"/>
            <a:ext cx="2537940" cy="2468147"/>
          </a:xfrm>
          <a:custGeom>
            <a:avLst/>
            <a:gdLst/>
            <a:ahLst/>
            <a:cxnLst/>
            <a:rect l="l" t="t" r="r" b="b"/>
            <a:pathLst>
              <a:path w="2537940" h="2468147">
                <a:moveTo>
                  <a:pt x="0" y="0"/>
                </a:moveTo>
                <a:lnTo>
                  <a:pt x="2537940" y="0"/>
                </a:lnTo>
                <a:lnTo>
                  <a:pt x="2537940" y="2468147"/>
                </a:lnTo>
                <a:lnTo>
                  <a:pt x="0" y="24681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310686" y="6509158"/>
            <a:ext cx="2537940" cy="2468147"/>
          </a:xfrm>
          <a:custGeom>
            <a:avLst/>
            <a:gdLst/>
            <a:ahLst/>
            <a:cxnLst/>
            <a:rect l="l" t="t" r="r" b="b"/>
            <a:pathLst>
              <a:path w="2537940" h="2468147">
                <a:moveTo>
                  <a:pt x="0" y="0"/>
                </a:moveTo>
                <a:lnTo>
                  <a:pt x="2537940" y="0"/>
                </a:lnTo>
                <a:lnTo>
                  <a:pt x="2537940" y="2468146"/>
                </a:lnTo>
                <a:lnTo>
                  <a:pt x="0" y="2468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7906849" y="1733505"/>
            <a:ext cx="2299944" cy="2032576"/>
          </a:xfrm>
          <a:custGeom>
            <a:avLst/>
            <a:gdLst/>
            <a:ahLst/>
            <a:cxnLst/>
            <a:rect l="l" t="t" r="r" b="b"/>
            <a:pathLst>
              <a:path w="2299944" h="2032576">
                <a:moveTo>
                  <a:pt x="0" y="0"/>
                </a:moveTo>
                <a:lnTo>
                  <a:pt x="2299945" y="0"/>
                </a:lnTo>
                <a:lnTo>
                  <a:pt x="2299945" y="2032575"/>
                </a:lnTo>
                <a:lnTo>
                  <a:pt x="0" y="20325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95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3738297"/>
            <a:ext cx="10842753" cy="1951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59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 b="1" u="none" strike="noStrike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Hover to see: name, hunger, mood, sweetness and strength</a:t>
            </a:r>
          </a:p>
          <a:p>
            <a:pPr marL="604519" lvl="1" indent="-302259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 b="1" u="none" strike="noStrike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Ants respond to hunger:</a:t>
            </a:r>
          </a:p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 b="1" u="none" strike="noStrike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Low hunger = desperation (fast movement)</a:t>
            </a:r>
          </a:p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 b="1" u="none" strike="noStrike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High hunger = death at 100</a:t>
            </a:r>
          </a:p>
        </p:txBody>
      </p:sp>
      <p:sp>
        <p:nvSpPr>
          <p:cNvPr id="4" name="Freeform 4"/>
          <p:cNvSpPr/>
          <p:nvPr/>
        </p:nvSpPr>
        <p:spPr>
          <a:xfrm>
            <a:off x="1304395" y="6311715"/>
            <a:ext cx="15086396" cy="3451013"/>
          </a:xfrm>
          <a:custGeom>
            <a:avLst/>
            <a:gdLst/>
            <a:ahLst/>
            <a:cxnLst/>
            <a:rect l="l" t="t" r="r" b="b"/>
            <a:pathLst>
              <a:path w="15086396" h="3451013">
                <a:moveTo>
                  <a:pt x="0" y="0"/>
                </a:moveTo>
                <a:lnTo>
                  <a:pt x="15086396" y="0"/>
                </a:lnTo>
                <a:lnTo>
                  <a:pt x="15086396" y="3451014"/>
                </a:lnTo>
                <a:lnTo>
                  <a:pt x="0" y="34510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028700" y="1028700"/>
            <a:ext cx="7650361" cy="3350579"/>
            <a:chOff x="0" y="0"/>
            <a:chExt cx="10200481" cy="4467438"/>
          </a:xfrm>
        </p:grpSpPr>
        <p:sp>
          <p:nvSpPr>
            <p:cNvPr id="6" name="TextBox 6"/>
            <p:cNvSpPr txBox="1"/>
            <p:nvPr/>
          </p:nvSpPr>
          <p:spPr>
            <a:xfrm>
              <a:off x="0" y="4080933"/>
              <a:ext cx="10200481" cy="3865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232679"/>
              <a:ext cx="10200481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87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10200481" cy="2819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399"/>
                </a:lnSpc>
              </a:pPr>
              <a:r>
                <a:rPr lang="en-US" sz="6999" b="1">
                  <a:solidFill>
                    <a:srgbClr val="545454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Ant Life Simulation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312</Words>
  <Application>Microsoft Macintosh PowerPoint</Application>
  <PresentationFormat>Custom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Hagrid Text</vt:lpstr>
      <vt:lpstr>Canva Sans Bold</vt:lpstr>
      <vt:lpstr>Bricolage Grotesque Bold</vt:lpstr>
      <vt:lpstr>Hagrid Text Bold</vt:lpstr>
      <vt:lpstr>Canva Sans</vt:lpstr>
      <vt:lpstr>Calibri</vt:lpstr>
      <vt:lpstr>Apricots</vt:lpstr>
      <vt:lpstr>The Seasons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Shakar colony</dc:title>
  <cp:lastModifiedBy>Charvi Bayana</cp:lastModifiedBy>
  <cp:revision>3</cp:revision>
  <dcterms:created xsi:type="dcterms:W3CDTF">2006-08-16T00:00:00Z</dcterms:created>
  <dcterms:modified xsi:type="dcterms:W3CDTF">2025-07-27T14:08:35Z</dcterms:modified>
  <dc:identifier>DAGjwwTm5Wc</dc:identifier>
</cp:coreProperties>
</file>

<file path=docProps/thumbnail.jpeg>
</file>